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74" r:id="rId7"/>
    <p:sldId id="276" r:id="rId8"/>
    <p:sldId id="278" r:id="rId9"/>
    <p:sldId id="277" r:id="rId10"/>
    <p:sldId id="266" r:id="rId11"/>
    <p:sldId id="267" r:id="rId12"/>
    <p:sldId id="268" r:id="rId13"/>
    <p:sldId id="272" r:id="rId14"/>
    <p:sldId id="273" r:id="rId15"/>
    <p:sldId id="270" r:id="rId16"/>
    <p:sldId id="271" r:id="rId17"/>
    <p:sldId id="269" r:id="rId18"/>
    <p:sldId id="263" r:id="rId19"/>
    <p:sldId id="264" r:id="rId20"/>
    <p:sldId id="265" r:id="rId21"/>
    <p:sldId id="279" r:id="rId22"/>
  </p:sldIdLst>
  <p:sldSz cx="12192000" cy="6858000"/>
  <p:notesSz cx="6858000" cy="9144000"/>
  <p:defaultTextStyle>
    <a:defPPr>
      <a:defRPr lang="ko-Kore-G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>
        <p:scale>
          <a:sx n="126" d="100"/>
          <a:sy n="126" d="100"/>
        </p:scale>
        <p:origin x="58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25A2E-E0A6-28D8-74C1-630C85469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EB628A-FC04-1C95-B474-F40A836F3F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GH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C3BA61-5871-D9D6-0204-6EBB5AA14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0704-A4CA-FD47-9A36-5065CDF10001}" type="datetimeFigureOut">
              <a:rPr kumimoji="1" lang="ko-Kore-GH" altLang="en-US" smtClean="0"/>
              <a:t>23/05/22</a:t>
            </a:fld>
            <a:endParaRPr kumimoji="1" lang="ko-Kore-GH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3EE5C4-39D6-C008-78AD-31FEE02CC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2F50DB-EDE1-6CE1-BBB2-8B9E8C7B8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1BBAF-FC03-6B49-B907-100964A9A51B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3360737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D6B701-01F2-5CB6-5327-1867BF7C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A69E87-90B8-F0CF-53F8-EB29419172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440441-3794-2284-2F67-5C2E58F90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0704-A4CA-FD47-9A36-5065CDF10001}" type="datetimeFigureOut">
              <a:rPr kumimoji="1" lang="ko-Kore-GH" altLang="en-US" smtClean="0"/>
              <a:t>23/05/22</a:t>
            </a:fld>
            <a:endParaRPr kumimoji="1" lang="ko-Kore-GH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9153F4-15A1-66F9-C333-FA550EFE1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081108-8F6D-A5B2-BCB1-7AB513CF2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1BBAF-FC03-6B49-B907-100964A9A51B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2583364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141BF2-5E53-7CF1-70F7-EB9B60D882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04AFD6-774A-CF46-FA9A-A87DBB721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26D974-EB44-A649-2500-322F8F25B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0704-A4CA-FD47-9A36-5065CDF10001}" type="datetimeFigureOut">
              <a:rPr kumimoji="1" lang="ko-Kore-GH" altLang="en-US" smtClean="0"/>
              <a:t>23/05/22</a:t>
            </a:fld>
            <a:endParaRPr kumimoji="1" lang="ko-Kore-GH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96B1DE-A8B9-31C0-BD19-C5AC7049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E3A403-0B77-EB97-26B5-762C77E5A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1BBAF-FC03-6B49-B907-100964A9A51B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3781108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638EA-552A-00A6-D5DE-080FE27D7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D6FC3-1613-A715-DEE2-DF64A7091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32AD4D-870B-18B5-ED89-DC0C56A14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0704-A4CA-FD47-9A36-5065CDF10001}" type="datetimeFigureOut">
              <a:rPr kumimoji="1" lang="ko-Kore-GH" altLang="en-US" smtClean="0"/>
              <a:t>23/05/22</a:t>
            </a:fld>
            <a:endParaRPr kumimoji="1" lang="ko-Kore-GH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36B114-C781-D3C5-9D1B-13267C69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1F360-E7DA-314A-DD8D-7FDAD68E9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1BBAF-FC03-6B49-B907-100964A9A51B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2203494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7ADF8-C657-71EC-ABC3-6B82C3C02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E1D32E-46AA-71E5-E8B9-2F1E4E2F0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6FDF04-AB24-9DAD-6ED9-F04A7E78F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0704-A4CA-FD47-9A36-5065CDF10001}" type="datetimeFigureOut">
              <a:rPr kumimoji="1" lang="ko-Kore-GH" altLang="en-US" smtClean="0"/>
              <a:t>23/05/22</a:t>
            </a:fld>
            <a:endParaRPr kumimoji="1" lang="ko-Kore-GH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949BD2-5CAA-ABF6-81A9-347E52314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493044-6B72-244B-7490-891EEC528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1BBAF-FC03-6B49-B907-100964A9A51B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2163673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A6077-9A75-C73B-7263-3FB01029C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AB808-CFCE-BFB7-6EFB-BAC2E2609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D42578-32C8-33C0-71B6-ED022905C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F0C948-856D-CB22-5E85-EEE54FFE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0704-A4CA-FD47-9A36-5065CDF10001}" type="datetimeFigureOut">
              <a:rPr kumimoji="1" lang="ko-Kore-GH" altLang="en-US" smtClean="0"/>
              <a:t>23/05/22</a:t>
            </a:fld>
            <a:endParaRPr kumimoji="1" lang="ko-Kore-GH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47380-DE67-6CAF-535F-EA0819E83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DEF1C4-0B82-EC56-F5E6-10D089405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1BBAF-FC03-6B49-B907-100964A9A51B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1115654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D81711-D676-C1EA-DE66-7CA3C7C7E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A652F5-D336-53F2-18D7-BE4F2AEAA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194677-A1A1-0B7B-27AD-ADAB0206C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2F90D8-940C-2093-7486-97A551CD57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30984DF-1675-7347-854F-FEF509CBA2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B88200-5D38-EB8F-78BE-DE1FF44B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0704-A4CA-FD47-9A36-5065CDF10001}" type="datetimeFigureOut">
              <a:rPr kumimoji="1" lang="ko-Kore-GH" altLang="en-US" smtClean="0"/>
              <a:t>23/05/22</a:t>
            </a:fld>
            <a:endParaRPr kumimoji="1" lang="ko-Kore-GH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F4A1A62-6E85-0DCF-EAE3-11238CD97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AFEDA33-6429-DCC5-8508-5508761B1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1BBAF-FC03-6B49-B907-100964A9A51B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4137995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89BD9-73FE-265C-BA1D-137ABE323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7A9B87-2072-1B27-5FF2-531661AE5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0704-A4CA-FD47-9A36-5065CDF10001}" type="datetimeFigureOut">
              <a:rPr kumimoji="1" lang="ko-Kore-GH" altLang="en-US" smtClean="0"/>
              <a:t>23/05/22</a:t>
            </a:fld>
            <a:endParaRPr kumimoji="1" lang="ko-Kore-GH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1CDF91-E92D-113F-7D90-519DE156F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40D94-A141-470D-5C1B-A4525441C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1BBAF-FC03-6B49-B907-100964A9A51B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3904679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A06CE5-4853-50AC-E6CA-2EA2CB199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0704-A4CA-FD47-9A36-5065CDF10001}" type="datetimeFigureOut">
              <a:rPr kumimoji="1" lang="ko-Kore-GH" altLang="en-US" smtClean="0"/>
              <a:t>23/05/22</a:t>
            </a:fld>
            <a:endParaRPr kumimoji="1" lang="ko-Kore-GH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B675B0-741B-0518-F5B1-E511CF864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9E944C-DCE4-B045-13DC-1B16DD108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1BBAF-FC03-6B49-B907-100964A9A51B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1721547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06C6BC-8FA7-809C-CDE4-7EDB7D010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8E0728-9C23-9527-C7CF-CA4F5CB1C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58F3B9-9AB6-2638-399E-FAD1D65CE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12E839-7A8B-F9BD-337E-4D2FDA44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0704-A4CA-FD47-9A36-5065CDF10001}" type="datetimeFigureOut">
              <a:rPr kumimoji="1" lang="ko-Kore-GH" altLang="en-US" smtClean="0"/>
              <a:t>23/05/22</a:t>
            </a:fld>
            <a:endParaRPr kumimoji="1" lang="ko-Kore-GH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57254E-05BF-965A-DA3A-9223AAF08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2CE2D0-0C13-A1C0-9989-E948E316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1BBAF-FC03-6B49-B907-100964A9A51B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2499843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F5C5DF-1549-3E50-43A4-23F33398F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72A6E2-71B8-81A3-EF2A-C23D4847AB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GH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7CCAA0-566C-D888-983A-D713AB3BB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63C0A9-2896-0DD0-41F3-CD5EE0D71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50704-A4CA-FD47-9A36-5065CDF10001}" type="datetimeFigureOut">
              <a:rPr kumimoji="1" lang="ko-Kore-GH" altLang="en-US" smtClean="0"/>
              <a:t>23/05/22</a:t>
            </a:fld>
            <a:endParaRPr kumimoji="1" lang="ko-Kore-GH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B8BBC9-6F58-D9EF-C202-6EBBEC232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GH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BBA534-00A6-537C-8ECA-D0B6AA6C9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1BBAF-FC03-6B49-B907-100964A9A51B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3572840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04A861-F812-BF91-5D5B-4CA729A2A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GH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1C5142-B328-E2CE-2B60-720EEF945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GH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13553C-D707-0FA2-80F7-2D00E08FA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50704-A4CA-FD47-9A36-5065CDF10001}" type="datetimeFigureOut">
              <a:rPr kumimoji="1" lang="ko-Kore-GH" altLang="en-US" smtClean="0"/>
              <a:t>23/05/22</a:t>
            </a:fld>
            <a:endParaRPr kumimoji="1" lang="ko-Kore-GH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0BB0C-7FFB-2A8D-AC2F-E9B84B570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GH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61B8B2-5635-80F5-170B-5FDC813BB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1BBAF-FC03-6B49-B907-100964A9A51B}" type="slidenum">
              <a:rPr kumimoji="1" lang="ko-Kore-GH" altLang="en-US" smtClean="0"/>
              <a:t>‹#›</a:t>
            </a:fld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894893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G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50D42C-9EAE-DB00-38DA-DDBA3183D5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GH" altLang="en-US" dirty="0"/>
              <a:t>엠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에이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ko-KR" altLang="en-US" dirty="0"/>
              <a:t>디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디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디</a:t>
            </a:r>
            <a:endParaRPr kumimoji="1" lang="ko-Kore-GH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C6E024-B360-C465-0918-74081DE6C6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ore-GH" altLang="en-US"/>
          </a:p>
        </p:txBody>
      </p:sp>
    </p:spTree>
    <p:extLst>
      <p:ext uri="{BB962C8B-B14F-4D97-AF65-F5344CB8AC3E}">
        <p14:creationId xmlns:p14="http://schemas.microsoft.com/office/powerpoint/2010/main" val="3380155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2F17C-EA74-D786-944F-BD39CA89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GH" dirty="0"/>
              <a:t>M</a:t>
            </a:r>
            <a:r>
              <a:rPr kumimoji="1" lang="en-US" altLang="ko-KR" dirty="0"/>
              <a:t>SA </a:t>
            </a:r>
            <a:r>
              <a:rPr kumimoji="1" lang="ko-KR" altLang="en-US" dirty="0"/>
              <a:t>는 데이터베이스를 어떻게 관리하나</a:t>
            </a:r>
            <a:r>
              <a:rPr kumimoji="1" lang="en-US" altLang="ko-KR" dirty="0"/>
              <a:t>(1)</a:t>
            </a:r>
            <a:endParaRPr kumimoji="1" lang="ko-Kore-GH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49F999-12E5-7180-19FA-BC5C3FDD0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425"/>
            <a:ext cx="7315200" cy="31540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0B652E-81A6-A2F3-387E-55E870637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72" y="4642437"/>
            <a:ext cx="7315200" cy="2351736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BD85E72-0F5D-BC70-B912-424043038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5271" y="2799939"/>
            <a:ext cx="3305502" cy="1015316"/>
          </a:xfrm>
        </p:spPr>
        <p:txBody>
          <a:bodyPr>
            <a:normAutofit/>
          </a:bodyPr>
          <a:lstStyle/>
          <a:p>
            <a:r>
              <a:rPr kumimoji="1" lang="ko-KR" altLang="en-US" sz="2000" dirty="0"/>
              <a:t>스프링을 공부하면 교주님의 법을 따르라</a:t>
            </a:r>
            <a:r>
              <a:rPr kumimoji="1" lang="en-US" altLang="ko-KR" sz="2000" dirty="0"/>
              <a:t>.</a:t>
            </a:r>
            <a:endParaRPr kumimoji="1" lang="ko-Kore-GH" altLang="en-US" sz="2000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FE169B0-31CD-B4E0-BF93-486DE5D8D326}"/>
              </a:ext>
            </a:extLst>
          </p:cNvPr>
          <p:cNvSpPr txBox="1">
            <a:spLocks/>
          </p:cNvSpPr>
          <p:nvPr/>
        </p:nvSpPr>
        <p:spPr>
          <a:xfrm>
            <a:off x="8655271" y="4134779"/>
            <a:ext cx="3305502" cy="1015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000" dirty="0"/>
              <a:t>그러므로 데이터 정합성에 대한 고민을 심각하게 해봐야함</a:t>
            </a:r>
            <a:endParaRPr kumimoji="1" lang="ko-Kore-GH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05749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2F17C-EA74-D786-944F-BD39CA89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GH" dirty="0"/>
              <a:t>M</a:t>
            </a:r>
            <a:r>
              <a:rPr kumimoji="1" lang="en-US" altLang="ko-KR" dirty="0"/>
              <a:t>SA </a:t>
            </a:r>
            <a:r>
              <a:rPr kumimoji="1" lang="ko-KR" altLang="en-US" dirty="0"/>
              <a:t>는 데이터베이스를 어떻게 관리하나</a:t>
            </a:r>
            <a:r>
              <a:rPr kumimoji="1" lang="en-US" altLang="ko-KR" dirty="0"/>
              <a:t>(2)</a:t>
            </a:r>
            <a:endParaRPr kumimoji="1" lang="ko-Kore-GH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734591F-464A-D673-39BE-4702DCF0A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49714" y="1690688"/>
            <a:ext cx="6258543" cy="4351338"/>
          </a:xfrm>
        </p:spPr>
      </p:pic>
      <p:pic>
        <p:nvPicPr>
          <p:cNvPr id="11266" name="Picture 2" descr="11번가 주니어 개발자의 첫 MSA 설계 및 개발기 | 11번가 TechBlog — 11번가 기술블로그">
            <a:extLst>
              <a:ext uri="{FF2B5EF4-FFF2-40B4-BE49-F238E27FC236}">
                <a16:creationId xmlns:a16="http://schemas.microsoft.com/office/drawing/2014/main" id="{209BE50E-DA87-AC9B-21B0-5C6E55FD5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592" y="1518770"/>
            <a:ext cx="7397408" cy="452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DBE4ABC-0FD4-5663-C26F-1E3922B7E1E6}"/>
              </a:ext>
            </a:extLst>
          </p:cNvPr>
          <p:cNvSpPr txBox="1">
            <a:spLocks/>
          </p:cNvSpPr>
          <p:nvPr/>
        </p:nvSpPr>
        <p:spPr>
          <a:xfrm>
            <a:off x="2771270" y="6180355"/>
            <a:ext cx="6880729" cy="1015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000" dirty="0"/>
              <a:t>주기적으로 정합성 체크하는 배치를 넣어줘야 할 수 있음</a:t>
            </a:r>
            <a:r>
              <a:rPr kumimoji="1" lang="en-US" altLang="ko-KR" sz="2000" dirty="0"/>
              <a:t>.</a:t>
            </a:r>
            <a:endParaRPr kumimoji="1" lang="ko-Kore-GH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09341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2F17C-EA74-D786-944F-BD39CA89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GH" dirty="0"/>
              <a:t>MSA</a:t>
            </a:r>
            <a:r>
              <a:rPr kumimoji="1" lang="ko-KR" altLang="en-US" dirty="0"/>
              <a:t>는 트랜잭션을 어떻게 관리하나 </a:t>
            </a:r>
            <a:r>
              <a:rPr kumimoji="1" lang="en-US" altLang="ko-KR" dirty="0"/>
              <a:t>–</a:t>
            </a:r>
            <a:br>
              <a:rPr kumimoji="1" lang="en-US" altLang="ko-KR" dirty="0"/>
            </a:br>
            <a:r>
              <a:rPr kumimoji="1" lang="en-US" altLang="ko-KR" dirty="0"/>
              <a:t>Two Parse Commit</a:t>
            </a:r>
            <a:r>
              <a:rPr kumimoji="1" lang="ko-KR" altLang="en-US" dirty="0"/>
              <a:t> </a:t>
            </a:r>
            <a:r>
              <a:rPr kumimoji="1" lang="en-US" altLang="ko-KR" dirty="0"/>
              <a:t>(1)</a:t>
            </a:r>
            <a:endParaRPr kumimoji="1" lang="ko-Kore-GH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DBE4ABC-0FD4-5663-C26F-1E3922B7E1E6}"/>
              </a:ext>
            </a:extLst>
          </p:cNvPr>
          <p:cNvSpPr txBox="1">
            <a:spLocks/>
          </p:cNvSpPr>
          <p:nvPr/>
        </p:nvSpPr>
        <p:spPr>
          <a:xfrm>
            <a:off x="696206" y="5560251"/>
            <a:ext cx="10657594" cy="1447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000" dirty="0"/>
              <a:t>상품 주문 시나리오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주</a:t>
            </a:r>
            <a:r>
              <a:rPr kumimoji="1" lang="en-US" altLang="ko-KR" sz="2000" dirty="0"/>
              <a:t>DB</a:t>
            </a:r>
            <a:r>
              <a:rPr kumimoji="1" lang="ko-KR" altLang="en-US" sz="2000" dirty="0"/>
              <a:t>에서 작업이 끝나면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조종자에게 알림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조종자가 보조 </a:t>
            </a:r>
            <a:r>
              <a:rPr kumimoji="1" lang="en-US" altLang="ko-KR" sz="2000" dirty="0"/>
              <a:t>DB</a:t>
            </a:r>
            <a:r>
              <a:rPr kumimoji="1" lang="ko-KR" altLang="en-US" sz="2000" dirty="0"/>
              <a:t>들이 트랜잭션 가능한 상태인지 확인 후 </a:t>
            </a:r>
            <a:r>
              <a:rPr kumimoji="1" lang="ko-KR" altLang="en-US" sz="2000" dirty="0" err="1"/>
              <a:t>커밋</a:t>
            </a:r>
            <a:r>
              <a:rPr kumimoji="1" lang="ko-KR" altLang="en-US" sz="2000" dirty="0"/>
              <a:t> 실행</a:t>
            </a:r>
            <a:endParaRPr kumimoji="1" lang="ko-Kore-GH" altLang="en-US" sz="2000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7D6E69C-506D-F76D-C3F6-658ED6A3D3F5}"/>
              </a:ext>
            </a:extLst>
          </p:cNvPr>
          <p:cNvSpPr txBox="1">
            <a:spLocks/>
          </p:cNvSpPr>
          <p:nvPr/>
        </p:nvSpPr>
        <p:spPr>
          <a:xfrm>
            <a:off x="402771" y="4024279"/>
            <a:ext cx="10901187" cy="1447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ko-Kore-GH" altLang="en-US" sz="2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2ADC057-7759-6B43-112D-375AB966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352" y="1275540"/>
            <a:ext cx="4820606" cy="3683000"/>
          </a:xfrm>
          <a:prstGeom prst="rect">
            <a:avLst/>
          </a:prstGeom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F35277E7-F0AE-0335-AF58-78D17DCA31D8}"/>
              </a:ext>
            </a:extLst>
          </p:cNvPr>
          <p:cNvSpPr txBox="1">
            <a:spLocks/>
          </p:cNvSpPr>
          <p:nvPr/>
        </p:nvSpPr>
        <p:spPr>
          <a:xfrm>
            <a:off x="964268" y="4698984"/>
            <a:ext cx="2478794" cy="772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2000" dirty="0"/>
              <a:t>둘리</a:t>
            </a:r>
            <a:r>
              <a:rPr kumimoji="1" lang="en-US" altLang="ko-KR" sz="2000" dirty="0"/>
              <a:t>(24)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–</a:t>
            </a:r>
            <a:r>
              <a:rPr kumimoji="1" lang="ko-KR" altLang="en-US" sz="2000" dirty="0"/>
              <a:t> 조종자</a:t>
            </a:r>
            <a:endParaRPr kumimoji="1" lang="en-US" altLang="ko-KR" sz="2000" dirty="0"/>
          </a:p>
          <a:p>
            <a:pPr marL="0" indent="0" algn="ctr">
              <a:buNone/>
            </a:pPr>
            <a:r>
              <a:rPr kumimoji="1" lang="en-US" altLang="ko-Kore-GH" sz="2000" dirty="0"/>
              <a:t>coordinator</a:t>
            </a:r>
            <a:endParaRPr kumimoji="1" lang="ko-Kore-GH" altLang="en-US" sz="2000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3DFB4A91-9128-1CD3-B3DD-973B2AF3AC90}"/>
              </a:ext>
            </a:extLst>
          </p:cNvPr>
          <p:cNvSpPr txBox="1">
            <a:spLocks/>
          </p:cNvSpPr>
          <p:nvPr/>
        </p:nvSpPr>
        <p:spPr>
          <a:xfrm>
            <a:off x="8332637" y="1853447"/>
            <a:ext cx="1122036" cy="386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2000" dirty="0"/>
              <a:t>주</a:t>
            </a:r>
            <a:r>
              <a:rPr kumimoji="1" lang="en-US" altLang="ko-KR" sz="2000" dirty="0"/>
              <a:t>DB</a:t>
            </a:r>
            <a:endParaRPr kumimoji="1" lang="ko-Kore-GH" altLang="en-US" sz="2000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12A980C6-AB11-D103-68C8-5B1B39A7D8A1}"/>
              </a:ext>
            </a:extLst>
          </p:cNvPr>
          <p:cNvSpPr txBox="1">
            <a:spLocks/>
          </p:cNvSpPr>
          <p:nvPr/>
        </p:nvSpPr>
        <p:spPr>
          <a:xfrm>
            <a:off x="6782361" y="3831029"/>
            <a:ext cx="1122036" cy="386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2000" dirty="0"/>
              <a:t>보조</a:t>
            </a:r>
            <a:r>
              <a:rPr kumimoji="1" lang="en-US" altLang="ko-KR" sz="2000" dirty="0"/>
              <a:t>DB</a:t>
            </a:r>
            <a:endParaRPr kumimoji="1" lang="ko-Kore-GH" altLang="en-US" sz="2000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6D4A96BE-97D9-FE3C-23FF-C89485E015A6}"/>
              </a:ext>
            </a:extLst>
          </p:cNvPr>
          <p:cNvSpPr txBox="1">
            <a:spLocks/>
          </p:cNvSpPr>
          <p:nvPr/>
        </p:nvSpPr>
        <p:spPr>
          <a:xfrm>
            <a:off x="9870421" y="3831029"/>
            <a:ext cx="1122036" cy="386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2000" dirty="0"/>
              <a:t>보조</a:t>
            </a:r>
            <a:r>
              <a:rPr kumimoji="1" lang="en-US" altLang="ko-KR" sz="2000" dirty="0"/>
              <a:t>DB</a:t>
            </a:r>
            <a:endParaRPr kumimoji="1" lang="ko-Kore-GH" altLang="en-US" sz="2000" dirty="0"/>
          </a:p>
        </p:txBody>
      </p:sp>
      <p:pic>
        <p:nvPicPr>
          <p:cNvPr id="12300" name="Picture 12" descr="캐릿 Careet">
            <a:extLst>
              <a:ext uri="{FF2B5EF4-FFF2-40B4-BE49-F238E27FC236}">
                <a16:creationId xmlns:a16="http://schemas.microsoft.com/office/drawing/2014/main" id="{F9BC31D1-5FD8-176C-4633-67F5E7D33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37" y="1556254"/>
            <a:ext cx="2704640" cy="31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259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06B780-77B6-088F-85BB-654D40F09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394" y="1068308"/>
            <a:ext cx="5360521" cy="38991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72F17C-EA74-D786-944F-BD39CA89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GH" dirty="0"/>
              <a:t>MSA</a:t>
            </a:r>
            <a:r>
              <a:rPr kumimoji="1" lang="ko-KR" altLang="en-US" dirty="0"/>
              <a:t>는 트랜잭션을 어떻게 관리하나 </a:t>
            </a:r>
            <a:r>
              <a:rPr kumimoji="1" lang="en-US" altLang="ko-KR" dirty="0"/>
              <a:t>–</a:t>
            </a:r>
            <a:br>
              <a:rPr kumimoji="1" lang="en-US" altLang="ko-KR" dirty="0"/>
            </a:br>
            <a:r>
              <a:rPr kumimoji="1" lang="en-US" altLang="ko-KR" dirty="0"/>
              <a:t>Two Parse Commit</a:t>
            </a:r>
            <a:r>
              <a:rPr kumimoji="1" lang="ko-KR" altLang="en-US" dirty="0"/>
              <a:t> </a:t>
            </a:r>
            <a:r>
              <a:rPr kumimoji="1" lang="en-US" altLang="ko-KR" dirty="0"/>
              <a:t>(2)</a:t>
            </a:r>
            <a:endParaRPr kumimoji="1" lang="ko-Kore-GH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DBE4ABC-0FD4-5663-C26F-1E3922B7E1E6}"/>
              </a:ext>
            </a:extLst>
          </p:cNvPr>
          <p:cNvSpPr txBox="1">
            <a:spLocks/>
          </p:cNvSpPr>
          <p:nvPr/>
        </p:nvSpPr>
        <p:spPr>
          <a:xfrm>
            <a:off x="696206" y="5665233"/>
            <a:ext cx="10657594" cy="772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000" dirty="0"/>
              <a:t>만약 트랜잭션 준비가 되어 있지 않다</a:t>
            </a:r>
            <a:r>
              <a:rPr kumimoji="1" lang="en-US" altLang="ko-KR" sz="2000" dirty="0"/>
              <a:t>?</a:t>
            </a:r>
            <a:endParaRPr kumimoji="1" lang="en-US" altLang="ko-Kore-GH" sz="2000" dirty="0"/>
          </a:p>
          <a:p>
            <a:r>
              <a:rPr kumimoji="1" lang="ko-Kore-GH" altLang="en-US" sz="2000" dirty="0"/>
              <a:t>롤백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호잇</a:t>
            </a:r>
            <a:r>
              <a:rPr kumimoji="1" lang="en-US" altLang="ko-KR" sz="2000" dirty="0"/>
              <a:t>.</a:t>
            </a:r>
            <a:endParaRPr kumimoji="1" lang="ko-Kore-GH" altLang="en-US" sz="2000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7D6E69C-506D-F76D-C3F6-658ED6A3D3F5}"/>
              </a:ext>
            </a:extLst>
          </p:cNvPr>
          <p:cNvSpPr txBox="1">
            <a:spLocks/>
          </p:cNvSpPr>
          <p:nvPr/>
        </p:nvSpPr>
        <p:spPr>
          <a:xfrm>
            <a:off x="402771" y="4024279"/>
            <a:ext cx="10901187" cy="1447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ko-Kore-GH" altLang="en-US" sz="2000" dirty="0"/>
          </a:p>
        </p:txBody>
      </p:sp>
      <p:pic>
        <p:nvPicPr>
          <p:cNvPr id="12298" name="Picture 10" descr="애기공룡 둘리 밈의 유래 기원, 뜻에 대해서 알아보자 - MEme IS Lief">
            <a:extLst>
              <a:ext uri="{FF2B5EF4-FFF2-40B4-BE49-F238E27FC236}">
                <a16:creationId xmlns:a16="http://schemas.microsoft.com/office/drawing/2014/main" id="{7C5C8FB3-44D3-393C-CA87-0358F51C4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43" y="1690688"/>
            <a:ext cx="3873958" cy="285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F35277E7-F0AE-0335-AF58-78D17DCA31D8}"/>
              </a:ext>
            </a:extLst>
          </p:cNvPr>
          <p:cNvSpPr txBox="1">
            <a:spLocks/>
          </p:cNvSpPr>
          <p:nvPr/>
        </p:nvSpPr>
        <p:spPr>
          <a:xfrm>
            <a:off x="964268" y="4698984"/>
            <a:ext cx="2478794" cy="772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2000" dirty="0"/>
              <a:t>둘리</a:t>
            </a:r>
            <a:r>
              <a:rPr kumimoji="1" lang="en-US" altLang="ko-KR" sz="2000" dirty="0"/>
              <a:t>(24)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–</a:t>
            </a:r>
            <a:r>
              <a:rPr kumimoji="1" lang="ko-KR" altLang="en-US" sz="2000" dirty="0"/>
              <a:t> 조종자</a:t>
            </a:r>
            <a:endParaRPr kumimoji="1" lang="en-US" altLang="ko-KR" sz="2000" dirty="0"/>
          </a:p>
          <a:p>
            <a:pPr marL="0" indent="0" algn="ctr">
              <a:buNone/>
            </a:pPr>
            <a:r>
              <a:rPr kumimoji="1" lang="en-US" altLang="ko-Kore-GH" sz="2000" dirty="0"/>
              <a:t>coordinator</a:t>
            </a:r>
            <a:endParaRPr kumimoji="1" lang="ko-Kore-GH" altLang="en-US" sz="2000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3DFB4A91-9128-1CD3-B3DD-973B2AF3AC90}"/>
              </a:ext>
            </a:extLst>
          </p:cNvPr>
          <p:cNvSpPr txBox="1">
            <a:spLocks/>
          </p:cNvSpPr>
          <p:nvPr/>
        </p:nvSpPr>
        <p:spPr>
          <a:xfrm>
            <a:off x="8332637" y="1853447"/>
            <a:ext cx="1122036" cy="386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2000" dirty="0"/>
              <a:t>주</a:t>
            </a:r>
            <a:r>
              <a:rPr kumimoji="1" lang="en-US" altLang="ko-KR" sz="2000" dirty="0"/>
              <a:t>DB</a:t>
            </a:r>
            <a:endParaRPr kumimoji="1" lang="ko-Kore-GH" altLang="en-US" sz="2000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12A980C6-AB11-D103-68C8-5B1B39A7D8A1}"/>
              </a:ext>
            </a:extLst>
          </p:cNvPr>
          <p:cNvSpPr txBox="1">
            <a:spLocks/>
          </p:cNvSpPr>
          <p:nvPr/>
        </p:nvSpPr>
        <p:spPr>
          <a:xfrm>
            <a:off x="6782361" y="3831029"/>
            <a:ext cx="1122036" cy="386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2000" dirty="0"/>
              <a:t>보조</a:t>
            </a:r>
            <a:r>
              <a:rPr kumimoji="1" lang="en-US" altLang="ko-KR" sz="2000" dirty="0"/>
              <a:t>DB</a:t>
            </a:r>
            <a:endParaRPr kumimoji="1" lang="ko-Kore-GH" altLang="en-US" sz="2000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6D4A96BE-97D9-FE3C-23FF-C89485E015A6}"/>
              </a:ext>
            </a:extLst>
          </p:cNvPr>
          <p:cNvSpPr txBox="1">
            <a:spLocks/>
          </p:cNvSpPr>
          <p:nvPr/>
        </p:nvSpPr>
        <p:spPr>
          <a:xfrm>
            <a:off x="9870421" y="3831029"/>
            <a:ext cx="1122036" cy="386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R" altLang="en-US" sz="2000" dirty="0"/>
              <a:t>보조</a:t>
            </a:r>
            <a:r>
              <a:rPr kumimoji="1" lang="en-US" altLang="ko-KR" sz="2000" dirty="0"/>
              <a:t>DB</a:t>
            </a:r>
            <a:endParaRPr kumimoji="1" lang="ko-Kore-GH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33982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2F17C-EA74-D786-944F-BD39CA89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GH" dirty="0"/>
              <a:t>MSA</a:t>
            </a:r>
            <a:r>
              <a:rPr kumimoji="1" lang="ko-KR" altLang="en-US" dirty="0"/>
              <a:t>는 트랜잭션을 어떻게 관리하나 </a:t>
            </a:r>
            <a:r>
              <a:rPr kumimoji="1" lang="en-US" altLang="ko-KR" dirty="0"/>
              <a:t>–</a:t>
            </a:r>
            <a:br>
              <a:rPr kumimoji="1" lang="en-US" altLang="ko-KR" dirty="0"/>
            </a:br>
            <a:r>
              <a:rPr kumimoji="1" lang="en-US" altLang="ko-KR" dirty="0"/>
              <a:t>Two Parse Commit</a:t>
            </a:r>
            <a:r>
              <a:rPr kumimoji="1" lang="ko-KR" altLang="en-US" dirty="0"/>
              <a:t> </a:t>
            </a:r>
            <a:r>
              <a:rPr kumimoji="1" lang="en-US" altLang="ko-KR" dirty="0"/>
              <a:t>(3)</a:t>
            </a:r>
            <a:endParaRPr kumimoji="1" lang="ko-Kore-GH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DBE4ABC-0FD4-5663-C26F-1E3922B7E1E6}"/>
              </a:ext>
            </a:extLst>
          </p:cNvPr>
          <p:cNvSpPr txBox="1">
            <a:spLocks/>
          </p:cNvSpPr>
          <p:nvPr/>
        </p:nvSpPr>
        <p:spPr>
          <a:xfrm>
            <a:off x="1072003" y="5657544"/>
            <a:ext cx="10657594" cy="11063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000" dirty="0"/>
              <a:t>출처가 </a:t>
            </a:r>
            <a:r>
              <a:rPr kumimoji="1" lang="en-US" altLang="ko-KR" sz="2000" dirty="0"/>
              <a:t>P</a:t>
            </a:r>
            <a:r>
              <a:rPr kumimoji="1" lang="ko-KR" altLang="en-US" sz="2000" dirty="0"/>
              <a:t>언어 </a:t>
            </a:r>
            <a:r>
              <a:rPr kumimoji="1" lang="ko-KR" altLang="en-US" sz="2000" dirty="0" err="1"/>
              <a:t>공식문서인데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P </a:t>
            </a:r>
            <a:r>
              <a:rPr kumimoji="1" lang="ko-KR" altLang="en-US" sz="2000" dirty="0"/>
              <a:t>언어는 또 </a:t>
            </a:r>
            <a:r>
              <a:rPr kumimoji="1" lang="ko-KR" altLang="en-US" sz="2000" dirty="0" err="1"/>
              <a:t>뭐꼬</a:t>
            </a:r>
            <a:endParaRPr kumimoji="1" lang="en-US" altLang="ko-KR" sz="2000" dirty="0"/>
          </a:p>
          <a:p>
            <a:r>
              <a:rPr kumimoji="1" lang="ko-KR" altLang="en-US" sz="2000" dirty="0"/>
              <a:t>아무튼 사실상 이렇게 이해해도 </a:t>
            </a:r>
            <a:r>
              <a:rPr kumimoji="1" lang="ko-KR" altLang="en-US" sz="2000" dirty="0" err="1"/>
              <a:t>좋을듯</a:t>
            </a:r>
            <a:r>
              <a:rPr kumimoji="1" lang="en-US" altLang="ko-KR" sz="2000" dirty="0"/>
              <a:t>.</a:t>
            </a:r>
          </a:p>
          <a:p>
            <a:r>
              <a:rPr kumimoji="1" lang="ko-Kore-GH" altLang="en-US" sz="2000" dirty="0"/>
              <a:t>그러나</a:t>
            </a:r>
            <a:r>
              <a:rPr kumimoji="1" lang="ko-KR" altLang="en-US" sz="2000" dirty="0"/>
              <a:t> 이 트랜잭션을 시작하고 리드하는 주체는 분명 있음</a:t>
            </a:r>
            <a:r>
              <a:rPr kumimoji="1" lang="en-US" altLang="ko-KR" sz="2000" dirty="0"/>
              <a:t>!!!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7D6E69C-506D-F76D-C3F6-658ED6A3D3F5}"/>
              </a:ext>
            </a:extLst>
          </p:cNvPr>
          <p:cNvSpPr txBox="1">
            <a:spLocks/>
          </p:cNvSpPr>
          <p:nvPr/>
        </p:nvSpPr>
        <p:spPr>
          <a:xfrm>
            <a:off x="402771" y="4024279"/>
            <a:ext cx="10901187" cy="1447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ko-Kore-GH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186CEA-028E-75A4-464D-9B1E25495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396" y="1658451"/>
            <a:ext cx="6833936" cy="381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55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2F17C-EA74-D786-944F-BD39CA89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GH" dirty="0"/>
              <a:t>MSA</a:t>
            </a:r>
            <a:r>
              <a:rPr kumimoji="1" lang="ko-KR" altLang="en-US" dirty="0"/>
              <a:t>는 트랜잭션을 어떻게 관리하나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SAGA Pattern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Choreograpgy</a:t>
            </a:r>
            <a:r>
              <a:rPr kumimoji="1" lang="en-US" altLang="ko-KR" dirty="0"/>
              <a:t>-based saga)</a:t>
            </a:r>
            <a:endParaRPr kumimoji="1" lang="ko-Kore-GH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DBE4ABC-0FD4-5663-C26F-1E3922B7E1E6}"/>
              </a:ext>
            </a:extLst>
          </p:cNvPr>
          <p:cNvSpPr txBox="1">
            <a:spLocks/>
          </p:cNvSpPr>
          <p:nvPr/>
        </p:nvSpPr>
        <p:spPr>
          <a:xfrm>
            <a:off x="696206" y="5192679"/>
            <a:ext cx="10657594" cy="1447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ore-GH" altLang="en-US" sz="2000" dirty="0"/>
              <a:t>성공과</a:t>
            </a:r>
            <a:r>
              <a:rPr kumimoji="1" lang="ko-KR" altLang="en-US" sz="2000" dirty="0"/>
              <a:t> 실패에 대한 이벤트 처리를 해주는 것</a:t>
            </a:r>
            <a:endParaRPr kumimoji="1" lang="en-US" altLang="ko-KR" sz="2000" dirty="0"/>
          </a:p>
          <a:p>
            <a:r>
              <a:rPr kumimoji="1" lang="ko-Kore-GH" altLang="en-US" sz="2000" dirty="0"/>
              <a:t>당연히</a:t>
            </a:r>
            <a:r>
              <a:rPr kumimoji="1" lang="ko-KR" altLang="en-US" sz="2000" dirty="0"/>
              <a:t> 모든 모듈의 데이터 처리가 </a:t>
            </a:r>
            <a:r>
              <a:rPr kumimoji="1" lang="ko-KR" altLang="en-US" sz="2000" dirty="0" err="1"/>
              <a:t>끝날때까지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sleep() </a:t>
            </a:r>
            <a:r>
              <a:rPr kumimoji="1" lang="ko-KR" altLang="en-US" sz="2000" dirty="0"/>
              <a:t>중</a:t>
            </a:r>
            <a:endParaRPr kumimoji="1" lang="en-US" altLang="ko-KR" sz="2000" dirty="0"/>
          </a:p>
          <a:p>
            <a:r>
              <a:rPr kumimoji="1" lang="ko-KR" altLang="en-US" sz="2000" dirty="0"/>
              <a:t>가장 쉬운 방법</a:t>
            </a:r>
            <a:endParaRPr kumimoji="1" lang="ko-Kore-GH" altLang="en-US" sz="2000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7D6E69C-506D-F76D-C3F6-658ED6A3D3F5}"/>
              </a:ext>
            </a:extLst>
          </p:cNvPr>
          <p:cNvSpPr txBox="1">
            <a:spLocks/>
          </p:cNvSpPr>
          <p:nvPr/>
        </p:nvSpPr>
        <p:spPr>
          <a:xfrm>
            <a:off x="402771" y="4024279"/>
            <a:ext cx="10901187" cy="1447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ko-Kore-GH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180BB6-5F27-AB1F-7DEA-FB77815C5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071"/>
            <a:ext cx="5984063" cy="24068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7676A3-4057-9AA6-2F51-E08C4752C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975" y="1744609"/>
            <a:ext cx="6335025" cy="308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07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2F17C-EA74-D786-944F-BD39CA89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GH" dirty="0"/>
              <a:t>MSA</a:t>
            </a:r>
            <a:r>
              <a:rPr kumimoji="1" lang="ko-KR" altLang="en-US" dirty="0"/>
              <a:t>는 트랜잭션을 어떻게 관리하나</a:t>
            </a:r>
            <a:r>
              <a:rPr kumimoji="1" lang="en-US" altLang="ko-KR" dirty="0"/>
              <a:t> 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SAGA Pattern (</a:t>
            </a:r>
            <a:r>
              <a:rPr kumimoji="1" lang="en-US" altLang="ko-KR" dirty="0" err="1"/>
              <a:t>Ochestration</a:t>
            </a:r>
            <a:r>
              <a:rPr kumimoji="1" lang="en-US" altLang="ko-KR" dirty="0"/>
              <a:t>-based saga)</a:t>
            </a:r>
            <a:endParaRPr kumimoji="1" lang="ko-Kore-GH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DBE4ABC-0FD4-5663-C26F-1E3922B7E1E6}"/>
              </a:ext>
            </a:extLst>
          </p:cNvPr>
          <p:cNvSpPr txBox="1">
            <a:spLocks/>
          </p:cNvSpPr>
          <p:nvPr/>
        </p:nvSpPr>
        <p:spPr>
          <a:xfrm>
            <a:off x="696206" y="5192679"/>
            <a:ext cx="10657594" cy="1447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000" dirty="0"/>
              <a:t>글로벌 트랜잭션을 </a:t>
            </a:r>
            <a:r>
              <a:rPr kumimoji="1" lang="en-US" altLang="ko-Kore-GH" sz="2000" dirty="0"/>
              <a:t>Manager </a:t>
            </a:r>
            <a:r>
              <a:rPr kumimoji="1" lang="ko-KR" altLang="en-US" sz="2000" dirty="0"/>
              <a:t>라는 놈이 관리해주는 방식</a:t>
            </a:r>
            <a:endParaRPr kumimoji="1" lang="en-US" altLang="ko-KR" sz="2000" dirty="0"/>
          </a:p>
          <a:p>
            <a:r>
              <a:rPr kumimoji="1" lang="ko-KR" altLang="en-US" sz="2000" dirty="0"/>
              <a:t>보상 트랜잭션을 통해 </a:t>
            </a:r>
            <a:r>
              <a:rPr kumimoji="1" lang="ko-KR" altLang="en-US" sz="2000" dirty="0" err="1"/>
              <a:t>롤백시킨다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해당 롤백 경우에 대한 쿼리를 직접 </a:t>
            </a:r>
            <a:r>
              <a:rPr kumimoji="1" lang="ko-KR" altLang="en-US" sz="2000" dirty="0" err="1"/>
              <a:t>짜놔야함</a:t>
            </a:r>
            <a:r>
              <a:rPr kumimoji="1" lang="en-US" altLang="ko-KR" sz="2000" dirty="0"/>
              <a:t>)</a:t>
            </a:r>
            <a:endParaRPr kumimoji="1" lang="ko-Kore-GH" altLang="en-US" sz="2000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7D6E69C-506D-F76D-C3F6-658ED6A3D3F5}"/>
              </a:ext>
            </a:extLst>
          </p:cNvPr>
          <p:cNvSpPr txBox="1">
            <a:spLocks/>
          </p:cNvSpPr>
          <p:nvPr/>
        </p:nvSpPr>
        <p:spPr>
          <a:xfrm>
            <a:off x="402771" y="4024279"/>
            <a:ext cx="10901187" cy="1447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ko-Kore-GH" altLang="en-US" sz="2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0B65932-6F49-6656-E9C0-FDD793203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4" y="1709739"/>
            <a:ext cx="6011386" cy="25733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8E6B0C7-2E8F-A0F9-78D0-557C9C7BD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844" y="1810991"/>
            <a:ext cx="6152541" cy="283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75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2F17C-EA74-D786-944F-BD39CA89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GH" dirty="0"/>
              <a:t>MSA</a:t>
            </a:r>
            <a:r>
              <a:rPr kumimoji="1" lang="ko-KR" altLang="en-US" dirty="0"/>
              <a:t>는 트랜잭션을 어떻게 관리하나</a:t>
            </a:r>
            <a:r>
              <a:rPr kumimoji="1" lang="en-US" altLang="ko-KR" dirty="0"/>
              <a:t> (1)</a:t>
            </a:r>
            <a:endParaRPr kumimoji="1" lang="ko-Kore-GH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DBE4ABC-0FD4-5663-C26F-1E3922B7E1E6}"/>
              </a:ext>
            </a:extLst>
          </p:cNvPr>
          <p:cNvSpPr txBox="1">
            <a:spLocks/>
          </p:cNvSpPr>
          <p:nvPr/>
        </p:nvSpPr>
        <p:spPr>
          <a:xfrm>
            <a:off x="645406" y="1738279"/>
            <a:ext cx="7351965" cy="14477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000" dirty="0" err="1"/>
              <a:t>모놀리띸크는</a:t>
            </a:r>
            <a:r>
              <a:rPr kumimoji="1" lang="ko-KR" altLang="en-US" sz="2000" dirty="0"/>
              <a:t> 트랜잭션을 데이터베이스에 의존한다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하나만 있으니까</a:t>
            </a:r>
            <a:r>
              <a:rPr kumimoji="1" lang="en-US" altLang="ko-KR" sz="2000" dirty="0"/>
              <a:t>..)</a:t>
            </a:r>
          </a:p>
          <a:p>
            <a:r>
              <a:rPr kumimoji="1" lang="ko-KR" altLang="en-US" sz="2000" dirty="0"/>
              <a:t>그런데 </a:t>
            </a:r>
            <a:r>
              <a:rPr kumimoji="1" lang="en-US" altLang="ko-KR" sz="2000" dirty="0"/>
              <a:t>MSA</a:t>
            </a:r>
            <a:r>
              <a:rPr kumimoji="1" lang="ko-KR" altLang="en-US" sz="2000" dirty="0"/>
              <a:t>에서는 </a:t>
            </a:r>
            <a:r>
              <a:rPr kumimoji="1" lang="en-US" altLang="ko-KR" sz="2000" dirty="0"/>
              <a:t>DB</a:t>
            </a:r>
            <a:r>
              <a:rPr kumimoji="1" lang="ko-KR" altLang="en-US" sz="2000" dirty="0"/>
              <a:t>도 </a:t>
            </a:r>
            <a:r>
              <a:rPr kumimoji="1" lang="ko-KR" altLang="en-US" sz="2000" dirty="0" err="1"/>
              <a:t>여러개고</a:t>
            </a:r>
            <a:r>
              <a:rPr kumimoji="1" lang="ko-KR" altLang="en-US" sz="2000" dirty="0"/>
              <a:t> 인스턴스도 </a:t>
            </a:r>
            <a:r>
              <a:rPr kumimoji="1" lang="ko-KR" altLang="en-US" sz="2000" dirty="0" err="1"/>
              <a:t>여러개일</a:t>
            </a:r>
            <a:r>
              <a:rPr kumimoji="1" lang="ko-KR" altLang="en-US" sz="2000" dirty="0"/>
              <a:t> 수 있음</a:t>
            </a:r>
            <a:r>
              <a:rPr kumimoji="1" lang="en-US" altLang="ko-KR" sz="2000" dirty="0"/>
              <a:t>..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r>
              <a:rPr kumimoji="1" lang="ko-KR" altLang="en-US" sz="2000" dirty="0"/>
              <a:t>일단 </a:t>
            </a:r>
            <a:r>
              <a:rPr kumimoji="1" lang="en-US" altLang="ko-KR" sz="2000" dirty="0"/>
              <a:t>DB</a:t>
            </a:r>
            <a:r>
              <a:rPr kumimoji="1" lang="ko-KR" altLang="en-US" sz="2000" dirty="0"/>
              <a:t>가 하나인 경우를 봅시다 </a:t>
            </a:r>
            <a:r>
              <a:rPr kumimoji="1" lang="en-US" altLang="ko-KR" sz="2000" dirty="0"/>
              <a:t>(</a:t>
            </a:r>
            <a:r>
              <a:rPr kumimoji="1" lang="ko-KR" altLang="en-US" sz="2000" dirty="0" err="1"/>
              <a:t>로드밸런싱에서도</a:t>
            </a:r>
            <a:r>
              <a:rPr kumimoji="1" lang="ko-KR" altLang="en-US" sz="2000" dirty="0"/>
              <a:t> 동일함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–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분산락</a:t>
            </a:r>
            <a:r>
              <a:rPr kumimoji="1" lang="en-US" altLang="ko-KR" sz="2000" dirty="0"/>
              <a:t>!!!!</a:t>
            </a:r>
          </a:p>
          <a:p>
            <a:endParaRPr kumimoji="1" lang="en-US" altLang="ko-Kore-GH" sz="2000" dirty="0"/>
          </a:p>
          <a:p>
            <a:pPr marL="0" indent="0">
              <a:buNone/>
            </a:pPr>
            <a:endParaRPr kumimoji="1" lang="ko-Kore-GH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69011F-7495-FC6B-6C86-3509E733F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42" y="3185982"/>
            <a:ext cx="4251293" cy="2584419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7D6E69C-506D-F76D-C3F6-658ED6A3D3F5}"/>
              </a:ext>
            </a:extLst>
          </p:cNvPr>
          <p:cNvSpPr txBox="1">
            <a:spLocks/>
          </p:cNvSpPr>
          <p:nvPr/>
        </p:nvSpPr>
        <p:spPr>
          <a:xfrm>
            <a:off x="402771" y="4024279"/>
            <a:ext cx="10901187" cy="1447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ko-Kore-GH" altLang="en-US" sz="2000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C90C4D7-FE07-C53D-2FA8-41C5A416EF80}"/>
              </a:ext>
            </a:extLst>
          </p:cNvPr>
          <p:cNvSpPr txBox="1">
            <a:spLocks/>
          </p:cNvSpPr>
          <p:nvPr/>
        </p:nvSpPr>
        <p:spPr>
          <a:xfrm>
            <a:off x="888042" y="6186554"/>
            <a:ext cx="3791857" cy="612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ore-GH" altLang="en-US" sz="2000" dirty="0"/>
              <a:t>네임드락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유저 레벨 </a:t>
            </a:r>
            <a:r>
              <a:rPr kumimoji="1" lang="ko-KR" altLang="en-US" sz="2000" dirty="0" err="1"/>
              <a:t>락</a:t>
            </a:r>
            <a:r>
              <a:rPr kumimoji="1" lang="en-US" altLang="ko-KR" sz="2000" dirty="0"/>
              <a:t>)</a:t>
            </a:r>
            <a:endParaRPr kumimoji="1" lang="ko-Kore-GH" altLang="en-US" sz="2000" dirty="0"/>
          </a:p>
        </p:txBody>
      </p:sp>
      <p:pic>
        <p:nvPicPr>
          <p:cNvPr id="12296" name="Picture 8" descr="Distributed lock with Redisson RLock and Spring Boot — Redis pub/sub | by  Hüseyin Tugay Yeşilyurt | Feb, 2023 | Medium">
            <a:extLst>
              <a:ext uri="{FF2B5EF4-FFF2-40B4-BE49-F238E27FC236}">
                <a16:creationId xmlns:a16="http://schemas.microsoft.com/office/drawing/2014/main" id="{7FDB2630-68A7-4CA1-48BD-115C9016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371" y="1292648"/>
            <a:ext cx="4128924" cy="556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247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2F17C-EA74-D786-944F-BD39CA89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MSA</a:t>
            </a:r>
            <a:r>
              <a:rPr kumimoji="1" lang="ko-KR" altLang="en-US" dirty="0"/>
              <a:t> 는 </a:t>
            </a:r>
            <a:r>
              <a:rPr kumimoji="1" lang="ko-KR" altLang="en-US" dirty="0" err="1"/>
              <a:t>은탄환인가</a:t>
            </a:r>
            <a:r>
              <a:rPr kumimoji="1" lang="ko-KR" altLang="en-US" dirty="0"/>
              <a:t> </a:t>
            </a:r>
            <a:r>
              <a:rPr kumimoji="1" lang="en-US" altLang="ko-KR" dirty="0"/>
              <a:t>(1)</a:t>
            </a:r>
            <a:endParaRPr kumimoji="1" lang="ko-Kore-GH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DEF662-9F0A-B917-678B-A6CFF9CA3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49158"/>
            <a:ext cx="10515600" cy="648522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조직의 형태와 </a:t>
            </a:r>
            <a:r>
              <a:rPr kumimoji="1" lang="ko-KR" altLang="en-US" dirty="0" err="1"/>
              <a:t>기술스택에</a:t>
            </a:r>
            <a:r>
              <a:rPr kumimoji="1" lang="ko-KR" altLang="en-US" dirty="0"/>
              <a:t> 맞게 운영할 것</a:t>
            </a:r>
            <a:r>
              <a:rPr kumimoji="1" lang="en-US" altLang="ko-KR" dirty="0"/>
              <a:t>.</a:t>
            </a:r>
            <a:endParaRPr kumimoji="1" lang="ko-Kore-GH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85D077-37A2-CC8F-CC44-6E7BBB3DA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143311"/>
            <a:ext cx="9814313" cy="6485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2E8E9E-7766-A906-D9C9-DD1EE5907AA3}"/>
              </a:ext>
            </a:extLst>
          </p:cNvPr>
          <p:cNvSpPr txBox="1"/>
          <p:nvPr/>
        </p:nvSpPr>
        <p:spPr>
          <a:xfrm>
            <a:off x="838199" y="3597889"/>
            <a:ext cx="92175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전체 개발팀이 하나의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빅앱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전체 사이트가 </a:t>
            </a:r>
            <a:r>
              <a:rPr lang="en" altLang="ko-Kore-GH" b="0" i="0" dirty="0">
                <a:solidFill>
                  <a:srgbClr val="555555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Rails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앱 이라고 생각해 볼 것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개발하는게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더 쉬움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완전히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마이크로로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간다면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무분별한 확장을 처리하기 위해 새로운 개념을 도입해야 함</a:t>
            </a:r>
            <a:endParaRPr lang="en-US" altLang="ko-KR" b="0" i="0" dirty="0">
              <a:solidFill>
                <a:srgbClr val="555555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이론적으로는 이게 맞고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일이십개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까지 되는 것은 괜찮음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하지만 수십개가 넘어가거나 대규모 회사를 넘어서 사용된다면 기술 문제가 아니라 조직의 문제가 됨</a:t>
            </a:r>
          </a:p>
          <a:p>
            <a:br>
              <a:rPr lang="ko-KR" altLang="en-US" dirty="0"/>
            </a:br>
            <a:endParaRPr lang="ko-Kore-GH" altLang="en-US" dirty="0"/>
          </a:p>
        </p:txBody>
      </p:sp>
    </p:spTree>
    <p:extLst>
      <p:ext uri="{BB962C8B-B14F-4D97-AF65-F5344CB8AC3E}">
        <p14:creationId xmlns:p14="http://schemas.microsoft.com/office/powerpoint/2010/main" val="2059302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2F17C-EA74-D786-944F-BD39CA89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MSA</a:t>
            </a:r>
            <a:r>
              <a:rPr kumimoji="1" lang="ko-KR" altLang="en-US" dirty="0"/>
              <a:t> 는 </a:t>
            </a:r>
            <a:r>
              <a:rPr kumimoji="1" lang="ko-KR" altLang="en-US" dirty="0" err="1"/>
              <a:t>은탄환인가</a:t>
            </a:r>
            <a:r>
              <a:rPr kumimoji="1" lang="ko-KR" altLang="en-US" dirty="0"/>
              <a:t> </a:t>
            </a:r>
            <a:r>
              <a:rPr kumimoji="1" lang="en-US" altLang="ko-KR" dirty="0"/>
              <a:t>(2)</a:t>
            </a:r>
            <a:endParaRPr kumimoji="1" lang="ko-Kore-GH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DEF662-9F0A-B917-678B-A6CFF9CA3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44353"/>
            <a:ext cx="10515600" cy="648522"/>
          </a:xfrm>
        </p:spPr>
        <p:txBody>
          <a:bodyPr>
            <a:normAutofit fontScale="62500" lnSpcReduction="20000"/>
          </a:bodyPr>
          <a:lstStyle/>
          <a:p>
            <a:r>
              <a:rPr kumimoji="1" lang="ko-KR" altLang="en-US" dirty="0"/>
              <a:t>쓸데없는 인프라 요소인 </a:t>
            </a:r>
            <a:r>
              <a:rPr kumimoji="1" lang="en-US" altLang="ko-KR" dirty="0"/>
              <a:t>s3,</a:t>
            </a:r>
            <a:r>
              <a:rPr kumimoji="1" lang="ko-KR" altLang="en-US" dirty="0"/>
              <a:t> </a:t>
            </a:r>
            <a:r>
              <a:rPr kumimoji="1" lang="en-US" altLang="ko-KR" dirty="0"/>
              <a:t>lambda,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aws</a:t>
            </a:r>
            <a:r>
              <a:rPr kumimoji="1" lang="en-US" altLang="ko-KR" dirty="0"/>
              <a:t> step functions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사용하지 않을 수 있게 됨</a:t>
            </a:r>
            <a:endParaRPr kumimoji="1" lang="en-US" altLang="ko-KR" dirty="0"/>
          </a:p>
          <a:p>
            <a:r>
              <a:rPr kumimoji="1" lang="ko-KR" altLang="en-US" dirty="0"/>
              <a:t>서비스 성격에 맞게 운용할 것</a:t>
            </a:r>
            <a:endParaRPr kumimoji="1" lang="ko-Kore-GH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9EC216-65D7-DBD4-F286-AE41FC008FFB}"/>
              </a:ext>
            </a:extLst>
          </p:cNvPr>
          <p:cNvSpPr txBox="1"/>
          <p:nvPr/>
        </p:nvSpPr>
        <p:spPr>
          <a:xfrm>
            <a:off x="880242" y="475895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GH" altLang="en-US" dirty="0"/>
              <a:t>https://www.primevideotech.com/video-streaming/scaling-up-the-prime-video-audio-video-monitoring-service-and-reducing-costs-by-90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E37794-2CF7-36FC-8A60-73B0F35D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35" y="1272268"/>
            <a:ext cx="7772400" cy="346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77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2F17C-EA74-D786-944F-BD39CA89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GH" dirty="0"/>
              <a:t>MSA</a:t>
            </a:r>
            <a:r>
              <a:rPr kumimoji="1" lang="ko-Kore-GH" altLang="en-US" dirty="0"/>
              <a:t>란</a:t>
            </a:r>
            <a:r>
              <a:rPr kumimoji="1" lang="ko-KR" altLang="en-US" dirty="0"/>
              <a:t> 과연 </a:t>
            </a:r>
            <a:r>
              <a:rPr kumimoji="1" lang="ko-KR" altLang="en-US" dirty="0" err="1"/>
              <a:t>무엇이로고</a:t>
            </a:r>
            <a:r>
              <a:rPr kumimoji="1" lang="en-US" altLang="ko-KR" dirty="0"/>
              <a:t>..</a:t>
            </a:r>
            <a:endParaRPr kumimoji="1" lang="ko-Kore-GH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DEF662-9F0A-B917-678B-A6CFF9CA3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22427"/>
            <a:ext cx="10515600" cy="648522"/>
          </a:xfrm>
        </p:spPr>
        <p:txBody>
          <a:bodyPr/>
          <a:lstStyle/>
          <a:p>
            <a:r>
              <a:rPr kumimoji="1" lang="ko-Kore-GH" altLang="en-US" dirty="0"/>
              <a:t>서버를</a:t>
            </a:r>
            <a:r>
              <a:rPr kumimoji="1" lang="ko-KR" altLang="en-US" dirty="0"/>
              <a:t> 쪼개 놓은 것</a:t>
            </a:r>
            <a:endParaRPr kumimoji="1" lang="ko-Kore-GH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2AF39F5-FF67-4A37-7EE6-10B81404F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05" y="1448676"/>
            <a:ext cx="9492095" cy="431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510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2F17C-EA74-D786-944F-BD39CA89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MSA </a:t>
            </a:r>
            <a:r>
              <a:rPr kumimoji="1" lang="ko-KR" altLang="en-US" dirty="0"/>
              <a:t>모듈을 분리하는 기준에 대하여 </a:t>
            </a:r>
            <a:r>
              <a:rPr kumimoji="1" lang="en-US" altLang="ko-KR" dirty="0"/>
              <a:t>- DDD</a:t>
            </a:r>
            <a:endParaRPr kumimoji="1" lang="ko-Kore-GH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9F2A0F-D763-5408-00E4-557DAE56A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41" y="1652299"/>
            <a:ext cx="11049317" cy="484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44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2F17C-EA74-D786-944F-BD39CA89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DDD: </a:t>
            </a:r>
            <a:r>
              <a:rPr kumimoji="1" lang="ko-KR" altLang="en-US" dirty="0"/>
              <a:t>도메인 주도 개발</a:t>
            </a:r>
            <a:r>
              <a:rPr kumimoji="1" lang="en-US" altLang="ko-KR" dirty="0"/>
              <a:t>…</a:t>
            </a:r>
            <a:endParaRPr kumimoji="1" lang="ko-Kore-GH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C8C853-3B16-C476-A32D-2AF83ABF0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1768"/>
            <a:ext cx="10515600" cy="3172392"/>
          </a:xfrm>
        </p:spPr>
        <p:txBody>
          <a:bodyPr>
            <a:normAutofit/>
          </a:bodyPr>
          <a:lstStyle/>
          <a:p>
            <a:r>
              <a:rPr lang="en" altLang="ko-Kore-GH" b="0" i="0" dirty="0">
                <a:solidFill>
                  <a:srgbClr val="040C28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MSA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구현하는 필수 개념들이 </a:t>
            </a:r>
            <a:r>
              <a:rPr lang="en" altLang="ko-Kore-GH" b="0" i="0" dirty="0">
                <a:solidFill>
                  <a:srgbClr val="040C28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DDD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왔다</a:t>
            </a:r>
            <a:endParaRPr lang="en-US" altLang="ko-KR" dirty="0">
              <a:solidFill>
                <a:srgbClr val="202124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" altLang="ko-Kore-GH" b="0" i="0" dirty="0">
                <a:solidFill>
                  <a:srgbClr val="040C28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DDD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에서의 좋은 서비스를 개발하기 위한 핵심 기본 요소</a:t>
            </a:r>
            <a:endParaRPr lang="en" altLang="ko-Kore-GH" b="0" i="0" dirty="0">
              <a:solidFill>
                <a:srgbClr val="202124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r>
              <a:rPr lang="en" altLang="ko-Kore-GH" b="0" i="0" dirty="0">
                <a:solidFill>
                  <a:srgbClr val="2021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Loose Coupling(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느슨한 결합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lang="en-US" altLang="ko-KR" dirty="0">
              <a:solidFill>
                <a:srgbClr val="202124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r>
              <a:rPr lang="en" altLang="ko-Kore-GH" b="0" i="0" dirty="0">
                <a:solidFill>
                  <a:srgbClr val="2021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High Cohesion(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높은 응집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내용이 너무 많아서 패스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210B74-7F5E-E6A7-99D2-824BB7E21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" y="4692279"/>
            <a:ext cx="6968490" cy="1696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1DB450-BB9A-8587-F9FF-A807C434D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040" y="4655301"/>
            <a:ext cx="5069840" cy="173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55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2F17C-EA74-D786-944F-BD39CA89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기존 </a:t>
            </a:r>
            <a:r>
              <a:rPr kumimoji="1" lang="ko-KR" altLang="en-US" dirty="0" err="1"/>
              <a:t>모놀리띠크</a:t>
            </a:r>
            <a:r>
              <a:rPr kumimoji="1" lang="ko-KR" altLang="en-US" dirty="0"/>
              <a:t> 어떤 문제가 있는가 </a:t>
            </a:r>
            <a:r>
              <a:rPr kumimoji="1" lang="en-US" altLang="ko-KR" dirty="0"/>
              <a:t>1</a:t>
            </a:r>
            <a:endParaRPr kumimoji="1" lang="ko-Kore-GH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DEF662-9F0A-B917-678B-A6CFF9CA3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22427"/>
            <a:ext cx="10515600" cy="648522"/>
          </a:xfrm>
        </p:spPr>
        <p:txBody>
          <a:bodyPr/>
          <a:lstStyle/>
          <a:p>
            <a:r>
              <a:rPr kumimoji="1" lang="ko-Kore-GH" altLang="en-US" dirty="0"/>
              <a:t>서버</a:t>
            </a:r>
            <a:r>
              <a:rPr kumimoji="1" lang="ko-KR" altLang="en-US" dirty="0"/>
              <a:t> 하나 죽거나 </a:t>
            </a:r>
            <a:r>
              <a:rPr kumimoji="1" lang="ko-KR" altLang="en-US" dirty="0" err="1"/>
              <a:t>디비</a:t>
            </a:r>
            <a:r>
              <a:rPr kumimoji="1" lang="ko-KR" altLang="en-US" dirty="0"/>
              <a:t> 하나 죽으면 서비스 종료</a:t>
            </a:r>
            <a:endParaRPr kumimoji="1" lang="ko-Kore-GH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A1A321-0EE6-F9D3-8786-D3C05B9AA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51" y="1402624"/>
            <a:ext cx="7772400" cy="40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47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2F17C-EA74-D786-944F-BD39CA89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기존 </a:t>
            </a:r>
            <a:r>
              <a:rPr kumimoji="1" lang="ko-KR" altLang="en-US" dirty="0" err="1"/>
              <a:t>모놀리띠크</a:t>
            </a:r>
            <a:r>
              <a:rPr kumimoji="1" lang="ko-KR" altLang="en-US" dirty="0"/>
              <a:t> 어떤 문제가 있는가 </a:t>
            </a:r>
            <a:r>
              <a:rPr kumimoji="1" lang="en-US" altLang="ko-KR" dirty="0"/>
              <a:t>2</a:t>
            </a:r>
            <a:endParaRPr kumimoji="1" lang="ko-Kore-GH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DEF662-9F0A-B917-678B-A6CFF9CA3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22427"/>
            <a:ext cx="10515600" cy="648522"/>
          </a:xfrm>
        </p:spPr>
        <p:txBody>
          <a:bodyPr/>
          <a:lstStyle/>
          <a:p>
            <a:r>
              <a:rPr kumimoji="1" lang="ko-KR" altLang="en-US" dirty="0"/>
              <a:t>형상관리</a:t>
            </a:r>
            <a:r>
              <a:rPr kumimoji="1" lang="en-US" altLang="ko-KR" dirty="0"/>
              <a:t>(</a:t>
            </a:r>
            <a:r>
              <a:rPr kumimoji="1" lang="ko-KR" altLang="en-US" dirty="0"/>
              <a:t>코드</a:t>
            </a:r>
            <a:r>
              <a:rPr kumimoji="1" lang="en-US" altLang="ko-KR" dirty="0"/>
              <a:t>/</a:t>
            </a:r>
            <a:r>
              <a:rPr kumimoji="1" lang="ko-KR" altLang="en-US" dirty="0" err="1"/>
              <a:t>디비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의 어려움</a:t>
            </a:r>
            <a:endParaRPr kumimoji="1" lang="ko-Kore-GH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61E53C-2D15-5785-A1FF-181784272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7" y="1820041"/>
            <a:ext cx="1587500" cy="50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E78909-3F4E-ADBB-B131-2A04288F7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441" y="1400941"/>
            <a:ext cx="2362200" cy="1346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7E505E-3A4A-1A84-F706-7DD8A9D4E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57" y="2590581"/>
            <a:ext cx="2044700" cy="11303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BD49B0-005B-A8D6-343C-491969778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4796" y="3316997"/>
            <a:ext cx="1816100" cy="774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1B7F3F-43D4-1C75-24CF-A5E229956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561" y="4242236"/>
            <a:ext cx="1892300" cy="1130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0F2E57D-F47E-E386-5BB7-203AC7BF6E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942" y="2382399"/>
            <a:ext cx="3263900" cy="10414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1D76C7E-6CA2-93B9-9CB9-A3D1D4430B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9967" y="4100457"/>
            <a:ext cx="1765300" cy="8763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07C6AEC-1466-03DF-2159-6E6B6069BB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0653" y="1368043"/>
            <a:ext cx="4041526" cy="2105353"/>
          </a:xfrm>
          <a:prstGeom prst="rect">
            <a:avLst/>
          </a:prstGeom>
        </p:spPr>
      </p:pic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33A67A0C-ED40-897A-C0EC-E6389E319F3C}"/>
              </a:ext>
            </a:extLst>
          </p:cNvPr>
          <p:cNvSpPr/>
          <p:nvPr/>
        </p:nvSpPr>
        <p:spPr>
          <a:xfrm>
            <a:off x="5812221" y="3155731"/>
            <a:ext cx="1713186" cy="5651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GH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7E64419-AFE3-C81C-20AB-4930BA3D7C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6060" y="3571492"/>
            <a:ext cx="4674213" cy="29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91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2F17C-EA74-D786-944F-BD39CA89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기존 </a:t>
            </a:r>
            <a:r>
              <a:rPr kumimoji="1" lang="ko-KR" altLang="en-US" dirty="0" err="1"/>
              <a:t>모놀리띠크</a:t>
            </a:r>
            <a:r>
              <a:rPr kumimoji="1" lang="ko-KR" altLang="en-US" dirty="0"/>
              <a:t> 어떤 문제가 있는가 </a:t>
            </a:r>
            <a:r>
              <a:rPr kumimoji="1" lang="en-US" altLang="ko-KR" dirty="0"/>
              <a:t>3</a:t>
            </a:r>
            <a:endParaRPr kumimoji="1" lang="ko-Kore-GH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DEF662-9F0A-B917-678B-A6CFF9CA3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51333"/>
            <a:ext cx="10515600" cy="1654267"/>
          </a:xfrm>
        </p:spPr>
        <p:txBody>
          <a:bodyPr>
            <a:normAutofit fontScale="92500" lnSpcReduction="20000"/>
          </a:bodyPr>
          <a:lstStyle/>
          <a:p>
            <a:r>
              <a:rPr kumimoji="1" lang="ko-KR" altLang="en-US" dirty="0"/>
              <a:t>조직 관리의 어려움</a:t>
            </a:r>
            <a:endParaRPr kumimoji="1" lang="en-US" altLang="ko-KR" dirty="0"/>
          </a:p>
          <a:p>
            <a:r>
              <a:rPr kumimoji="1" lang="ko-Kore-GH" altLang="en-US" dirty="0"/>
              <a:t>어떤</a:t>
            </a:r>
            <a:r>
              <a:rPr kumimoji="1" lang="ko-KR" altLang="en-US" dirty="0"/>
              <a:t> 개발에 얼마나 많은 리소스를 투입해야 하지</a:t>
            </a:r>
            <a:r>
              <a:rPr kumimoji="1" lang="en-US" altLang="ko-KR" dirty="0"/>
              <a:t>?</a:t>
            </a:r>
          </a:p>
          <a:p>
            <a:r>
              <a:rPr kumimoji="1" lang="ko-Kore-GH" altLang="en-US" dirty="0"/>
              <a:t>팀</a:t>
            </a:r>
            <a:r>
              <a:rPr kumimoji="1" lang="ko-KR" altLang="en-US" dirty="0"/>
              <a:t>을 어떻게 나누지</a:t>
            </a:r>
            <a:r>
              <a:rPr kumimoji="1" lang="en-US" altLang="ko-KR" dirty="0"/>
              <a:t>?</a:t>
            </a:r>
          </a:p>
          <a:p>
            <a:r>
              <a:rPr kumimoji="1" lang="ko-Kore-GH" altLang="en-US" dirty="0"/>
              <a:t>소통</a:t>
            </a:r>
            <a:r>
              <a:rPr kumimoji="1" lang="ko-KR" altLang="en-US" dirty="0"/>
              <a:t> 체계는 어떻게 해야 하지</a:t>
            </a:r>
            <a:r>
              <a:rPr kumimoji="1" lang="en-US" altLang="ko-KR" dirty="0"/>
              <a:t>?</a:t>
            </a:r>
            <a:endParaRPr kumimoji="1" lang="ko-Kore-GH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998D0B-8436-DF31-6837-EE21DBE88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8491"/>
            <a:ext cx="7772400" cy="24159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40EB70-98C5-EDB4-541E-9ED3D2FEF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34" y="1947579"/>
            <a:ext cx="4435366" cy="296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37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2F17C-EA74-D786-944F-BD39CA89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기존 </a:t>
            </a:r>
            <a:r>
              <a:rPr kumimoji="1" lang="ko-KR" altLang="en-US" dirty="0" err="1"/>
              <a:t>모놀리띠크</a:t>
            </a:r>
            <a:r>
              <a:rPr kumimoji="1" lang="ko-KR" altLang="en-US" dirty="0"/>
              <a:t> 어떤 문제가 있는가 </a:t>
            </a:r>
            <a:r>
              <a:rPr kumimoji="1" lang="en-US" altLang="ko-KR" dirty="0"/>
              <a:t>4</a:t>
            </a:r>
            <a:endParaRPr kumimoji="1" lang="ko-Kore-GH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DEF662-9F0A-B917-678B-A6CFF9CA3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72694"/>
            <a:ext cx="10515600" cy="1285305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서비스 분리를 통해 유지보수의 부담감 낮춤</a:t>
            </a:r>
            <a:endParaRPr kumimoji="1" lang="en-US" altLang="ko-KR" dirty="0"/>
          </a:p>
          <a:p>
            <a:r>
              <a:rPr kumimoji="1" lang="ko-KR" altLang="en-US" dirty="0"/>
              <a:t>레거시 건들이기 </a:t>
            </a:r>
            <a:r>
              <a:rPr kumimoji="1" lang="ko-KR" altLang="en-US" dirty="0" err="1"/>
              <a:t>무섭다잉</a:t>
            </a:r>
            <a:endParaRPr kumimoji="1" lang="ko-Kore-GH" altLang="en-US" dirty="0"/>
          </a:p>
        </p:txBody>
      </p:sp>
      <p:pic>
        <p:nvPicPr>
          <p:cNvPr id="19458" name="Picture 2" descr="Architecture] MSA 개념 잡기 - Azderica">
            <a:extLst>
              <a:ext uri="{FF2B5EF4-FFF2-40B4-BE49-F238E27FC236}">
                <a16:creationId xmlns:a16="http://schemas.microsoft.com/office/drawing/2014/main" id="{6D68C866-1231-3462-0E7B-801F6582C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442" y="1932154"/>
            <a:ext cx="8342361" cy="299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845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2F17C-EA74-D786-944F-BD39CA89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기존 </a:t>
            </a:r>
            <a:r>
              <a:rPr kumimoji="1" lang="ko-KR" altLang="en-US" dirty="0" err="1"/>
              <a:t>모놀리띠크</a:t>
            </a:r>
            <a:r>
              <a:rPr kumimoji="1" lang="ko-KR" altLang="en-US" dirty="0"/>
              <a:t> 어떤 문제가 있는가 </a:t>
            </a:r>
            <a:r>
              <a:rPr kumimoji="1" lang="en-US" altLang="ko-KR" dirty="0"/>
              <a:t>5</a:t>
            </a:r>
            <a:endParaRPr kumimoji="1" lang="ko-Kore-GH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DEF662-9F0A-B917-678B-A6CFF9CA3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7570"/>
            <a:ext cx="10515600" cy="1802830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수평 확장의 부담</a:t>
            </a:r>
            <a:endParaRPr kumimoji="1" lang="en-US" altLang="ko-KR" dirty="0"/>
          </a:p>
          <a:p>
            <a:r>
              <a:rPr kumimoji="1" lang="ko-KR" altLang="en-US" dirty="0" err="1"/>
              <a:t>모놀리띠크는</a:t>
            </a:r>
            <a:r>
              <a:rPr kumimoji="1" lang="ko-KR" altLang="en-US" dirty="0"/>
              <a:t> 스케일업 해야함</a:t>
            </a:r>
            <a:r>
              <a:rPr kumimoji="1" lang="en-US" altLang="ko-KR" dirty="0"/>
              <a:t>.</a:t>
            </a:r>
          </a:p>
          <a:p>
            <a:r>
              <a:rPr kumimoji="1" lang="ko-Kore-GH" altLang="en-US" dirty="0"/>
              <a:t>딱히</a:t>
            </a:r>
            <a:r>
              <a:rPr kumimoji="1" lang="ko-KR" altLang="en-US" dirty="0"/>
              <a:t> 스케일 업 </a:t>
            </a:r>
            <a:r>
              <a:rPr kumimoji="1" lang="ko-KR" altLang="en-US" dirty="0" err="1"/>
              <a:t>필요없는</a:t>
            </a:r>
            <a:r>
              <a:rPr kumimoji="1" lang="ko-KR" altLang="en-US" dirty="0"/>
              <a:t> 부분들도 같이 </a:t>
            </a:r>
            <a:r>
              <a:rPr kumimoji="1" lang="en-US" altLang="ko-KR" dirty="0"/>
              <a:t>up</a:t>
            </a:r>
            <a:r>
              <a:rPr kumimoji="1" lang="ko-KR" altLang="en-US" dirty="0"/>
              <a:t> </a:t>
            </a:r>
            <a:endParaRPr kumimoji="1" lang="ko-Kore-GH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22AB6F-280B-82FF-DE50-FCDC829EF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1771650"/>
            <a:ext cx="72009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31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2F17C-EA74-D786-944F-BD39CA89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기존 </a:t>
            </a:r>
            <a:r>
              <a:rPr kumimoji="1" lang="ko-KR" altLang="en-US" dirty="0" err="1"/>
              <a:t>모놀리띠크</a:t>
            </a:r>
            <a:r>
              <a:rPr kumimoji="1" lang="ko-KR" altLang="en-US" dirty="0"/>
              <a:t> 어떤 문제가 있는가 </a:t>
            </a:r>
            <a:r>
              <a:rPr kumimoji="1" lang="en-US" altLang="ko-KR" dirty="0"/>
              <a:t>6</a:t>
            </a:r>
            <a:endParaRPr kumimoji="1" lang="ko-Kore-GH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DEF662-9F0A-B917-678B-A6CFF9CA3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56585"/>
            <a:ext cx="10515600" cy="536290"/>
          </a:xfrm>
        </p:spPr>
        <p:txBody>
          <a:bodyPr>
            <a:normAutofit/>
          </a:bodyPr>
          <a:lstStyle/>
          <a:p>
            <a:r>
              <a:rPr kumimoji="1" lang="ko-Kore-GH" altLang="en-US" dirty="0"/>
              <a:t>다양한</a:t>
            </a:r>
            <a:r>
              <a:rPr kumimoji="1" lang="ko-KR" altLang="en-US" dirty="0"/>
              <a:t> 기술 스택의 도입의 요구 증가</a:t>
            </a:r>
            <a:endParaRPr kumimoji="1" lang="ko-Kore-GH" altLang="en-US" dirty="0"/>
          </a:p>
        </p:txBody>
      </p:sp>
      <p:pic>
        <p:nvPicPr>
          <p:cNvPr id="24578" name="Picture 2" descr="SKT Enterprise">
            <a:extLst>
              <a:ext uri="{FF2B5EF4-FFF2-40B4-BE49-F238E27FC236}">
                <a16:creationId xmlns:a16="http://schemas.microsoft.com/office/drawing/2014/main" id="{7387B244-FEA6-2000-7E9D-DABA9C7FF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9" t="10735" r="6001" b="12025"/>
          <a:stretch/>
        </p:blipFill>
        <p:spPr bwMode="auto">
          <a:xfrm>
            <a:off x="1973178" y="1251283"/>
            <a:ext cx="7251033" cy="463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873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2F17C-EA74-D786-944F-BD39CA89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MSA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왜 쓰는지 정리하면</a:t>
            </a:r>
            <a:r>
              <a:rPr kumimoji="1" lang="en-US" altLang="ko-KR" dirty="0"/>
              <a:t>..</a:t>
            </a:r>
            <a:endParaRPr kumimoji="1" lang="ko-Kore-GH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DEF662-9F0A-B917-678B-A6CFF9CA3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3430"/>
            <a:ext cx="10515600" cy="3795895"/>
          </a:xfrm>
        </p:spPr>
        <p:txBody>
          <a:bodyPr>
            <a:normAutofit/>
          </a:bodyPr>
          <a:lstStyle/>
          <a:p>
            <a:r>
              <a:rPr kumimoji="1" lang="ko-KR" altLang="en-US" sz="2000" dirty="0"/>
              <a:t>서비스 안정성 증가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서비스 하나가 죽어도 별개의 서비스는 돌아간다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r>
              <a:rPr kumimoji="1" lang="ko-Kore-GH" altLang="en-US" sz="2000" dirty="0"/>
              <a:t>형상관리가</a:t>
            </a:r>
            <a:r>
              <a:rPr kumimoji="1" lang="ko-KR" altLang="en-US" sz="2000" dirty="0"/>
              <a:t> 분리되어 배포 등의 서비스별 관리가 </a:t>
            </a:r>
            <a:r>
              <a:rPr kumimoji="1" lang="ko-KR" altLang="en-US" sz="2000" dirty="0" err="1"/>
              <a:t>용이해진다</a:t>
            </a:r>
            <a:endParaRPr kumimoji="1" lang="en-US" altLang="ko-KR" sz="2000" dirty="0"/>
          </a:p>
          <a:p>
            <a:r>
              <a:rPr kumimoji="1" lang="ko-KR" altLang="en-US" sz="2000" dirty="0"/>
              <a:t>서비스 유지 보수성 증가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모듈별로 업데이트 하면 되기 때문에 버전 업데이트나 기능 구현에 부담이 덜하다</a:t>
            </a:r>
            <a:endParaRPr kumimoji="1" lang="en-US" altLang="ko-KR" sz="2000" dirty="0"/>
          </a:p>
          <a:p>
            <a:r>
              <a:rPr kumimoji="1" lang="ko-Kore-GH" altLang="en-US" sz="2000" dirty="0"/>
              <a:t>수평</a:t>
            </a:r>
            <a:r>
              <a:rPr kumimoji="1" lang="ko-KR" altLang="en-US" sz="2000" dirty="0"/>
              <a:t> 확장의 부담감 감소</a:t>
            </a:r>
            <a:endParaRPr kumimoji="1" lang="ko-Kore-GH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49791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595</Words>
  <Application>Microsoft Macintosh PowerPoint</Application>
  <PresentationFormat>와이드스크린</PresentationFormat>
  <Paragraphs>81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Apple SD Gothic Neo</vt:lpstr>
      <vt:lpstr>Arial</vt:lpstr>
      <vt:lpstr>Calibri</vt:lpstr>
      <vt:lpstr>Calibri Light</vt:lpstr>
      <vt:lpstr>Office 테마</vt:lpstr>
      <vt:lpstr>엠 – 에스 – 에이  디 – 디 - 디</vt:lpstr>
      <vt:lpstr>MSA란 과연 무엇이로고..</vt:lpstr>
      <vt:lpstr>기존 모놀리띠크 어떤 문제가 있는가 1</vt:lpstr>
      <vt:lpstr>기존 모놀리띠크 어떤 문제가 있는가 2</vt:lpstr>
      <vt:lpstr>기존 모놀리띠크 어떤 문제가 있는가 3</vt:lpstr>
      <vt:lpstr>기존 모놀리띠크 어떤 문제가 있는가 4</vt:lpstr>
      <vt:lpstr>기존 모놀리띠크 어떤 문제가 있는가 5</vt:lpstr>
      <vt:lpstr>기존 모놀리띠크 어떤 문제가 있는가 6</vt:lpstr>
      <vt:lpstr>MSA를 왜 쓰는지 정리하면..</vt:lpstr>
      <vt:lpstr>MSA 는 데이터베이스를 어떻게 관리하나(1)</vt:lpstr>
      <vt:lpstr>MSA 는 데이터베이스를 어떻게 관리하나(2)</vt:lpstr>
      <vt:lpstr>MSA는 트랜잭션을 어떻게 관리하나 – Two Parse Commit (1)</vt:lpstr>
      <vt:lpstr>MSA는 트랜잭션을 어떻게 관리하나 – Two Parse Commit (2)</vt:lpstr>
      <vt:lpstr>MSA는 트랜잭션을 어떻게 관리하나 – Two Parse Commit (3)</vt:lpstr>
      <vt:lpstr>MSA는 트랜잭션을 어떻게 관리하나 – SAGA Pattern (Choreograpgy-based saga)</vt:lpstr>
      <vt:lpstr>MSA는 트랜잭션을 어떻게 관리하나 – SAGA Pattern (Ochestration-based saga)</vt:lpstr>
      <vt:lpstr>MSA는 트랜잭션을 어떻게 관리하나 (1)</vt:lpstr>
      <vt:lpstr>MSA 는 은탄환인가 (1)</vt:lpstr>
      <vt:lpstr>MSA 는 은탄환인가 (2)</vt:lpstr>
      <vt:lpstr>MSA 모듈을 분리하는 기준에 대하여 - DDD</vt:lpstr>
      <vt:lpstr>DDD: 도메인 주도 개발…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엠 – 에스 – 에이  디 – 디 - 디</dc:title>
  <dc:creator>jinu</dc:creator>
  <cp:lastModifiedBy>jinu</cp:lastModifiedBy>
  <cp:revision>1</cp:revision>
  <dcterms:created xsi:type="dcterms:W3CDTF">2023-05-22T04:54:13Z</dcterms:created>
  <dcterms:modified xsi:type="dcterms:W3CDTF">2023-05-22T06:53:31Z</dcterms:modified>
</cp:coreProperties>
</file>